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9" r:id="rId4"/>
    <p:sldId id="257" r:id="rId5"/>
    <p:sldId id="258"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25C06C0-89E5-40FE-A024-94CB282FDC05}" type="datetimeFigureOut">
              <a:rPr lang="es-CO" smtClean="0"/>
              <a:t>9/04/2022</a:t>
            </a:fld>
            <a:endParaRPr lang="es-CO"/>
          </a:p>
        </p:txBody>
      </p:sp>
      <p:sp>
        <p:nvSpPr>
          <p:cNvPr id="5" name="Footer Placeholder 4"/>
          <p:cNvSpPr>
            <a:spLocks noGrp="1"/>
          </p:cNvSpPr>
          <p:nvPr>
            <p:ph type="ftr" sz="quarter" idx="11"/>
          </p:nvPr>
        </p:nvSpPr>
        <p:spPr/>
        <p:txBody>
          <a:bodyPr/>
          <a:lstStyle/>
          <a:p>
            <a:endParaRPr lang="es-CO"/>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42660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25C06C0-89E5-40FE-A024-94CB282FDC05}" type="datetimeFigureOut">
              <a:rPr lang="es-CO" smtClean="0"/>
              <a:t>9/04/2022</a:t>
            </a:fld>
            <a:endParaRPr lang="es-CO"/>
          </a:p>
        </p:txBody>
      </p:sp>
      <p:sp>
        <p:nvSpPr>
          <p:cNvPr id="5" name="Footer Placeholder 4"/>
          <p:cNvSpPr>
            <a:spLocks noGrp="1"/>
          </p:cNvSpPr>
          <p:nvPr>
            <p:ph type="ftr" sz="quarter" idx="11"/>
          </p:nvPr>
        </p:nvSpPr>
        <p:spPr/>
        <p:txBody>
          <a:bodyPr/>
          <a:lstStyle/>
          <a:p>
            <a:endParaRPr lang="es-CO"/>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3775742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25C06C0-89E5-40FE-A024-94CB282FDC05}" type="datetimeFigureOut">
              <a:rPr lang="es-CO" smtClean="0"/>
              <a:t>9/04/2022</a:t>
            </a:fld>
            <a:endParaRPr lang="es-CO"/>
          </a:p>
        </p:txBody>
      </p:sp>
      <p:sp>
        <p:nvSpPr>
          <p:cNvPr id="5" name="Footer Placeholder 4"/>
          <p:cNvSpPr>
            <a:spLocks noGrp="1"/>
          </p:cNvSpPr>
          <p:nvPr>
            <p:ph type="ftr" sz="quarter" idx="11"/>
          </p:nvPr>
        </p:nvSpPr>
        <p:spPr/>
        <p:txBody>
          <a:bodyPr/>
          <a:lstStyle/>
          <a:p>
            <a:endParaRPr lang="es-CO"/>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29A9350-539C-42D6-A558-AF10C0B50708}" type="slidenum">
              <a:rPr lang="es-CO" smtClean="0"/>
              <a:t>‹Nº›</a:t>
            </a:fld>
            <a:endParaRPr lang="es-CO"/>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5670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25C06C0-89E5-40FE-A024-94CB282FDC05}" type="datetimeFigureOut">
              <a:rPr lang="es-CO" smtClean="0"/>
              <a:t>9/04/2022</a:t>
            </a:fld>
            <a:endParaRPr lang="es-CO"/>
          </a:p>
        </p:txBody>
      </p:sp>
      <p:sp>
        <p:nvSpPr>
          <p:cNvPr id="6" name="Footer Placeholder 5"/>
          <p:cNvSpPr>
            <a:spLocks noGrp="1"/>
          </p:cNvSpPr>
          <p:nvPr>
            <p:ph type="ftr" sz="quarter" idx="11"/>
          </p:nvPr>
        </p:nvSpPr>
        <p:spPr/>
        <p:txBody>
          <a:bodyPr/>
          <a:lstStyle/>
          <a:p>
            <a:endParaRPr lang="es-CO"/>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1005987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25C06C0-89E5-40FE-A024-94CB282FDC05}" type="datetimeFigureOut">
              <a:rPr lang="es-CO" smtClean="0"/>
              <a:t>9/04/2022</a:t>
            </a:fld>
            <a:endParaRPr lang="es-CO"/>
          </a:p>
        </p:txBody>
      </p:sp>
      <p:sp>
        <p:nvSpPr>
          <p:cNvPr id="6" name="Footer Placeholder 5"/>
          <p:cNvSpPr>
            <a:spLocks noGrp="1"/>
          </p:cNvSpPr>
          <p:nvPr>
            <p:ph type="ftr" sz="quarter" idx="11"/>
          </p:nvPr>
        </p:nvSpPr>
        <p:spPr/>
        <p:txBody>
          <a:bodyPr/>
          <a:lstStyle/>
          <a:p>
            <a:endParaRPr lang="es-CO"/>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9A9350-539C-42D6-A558-AF10C0B50708}" type="slidenum">
              <a:rPr lang="es-CO" smtClean="0"/>
              <a:t>‹Nº›</a:t>
            </a:fld>
            <a:endParaRPr lang="es-CO"/>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40672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25C06C0-89E5-40FE-A024-94CB282FDC05}" type="datetimeFigureOut">
              <a:rPr lang="es-CO" smtClean="0"/>
              <a:t>9/04/2022</a:t>
            </a:fld>
            <a:endParaRPr lang="es-CO"/>
          </a:p>
        </p:txBody>
      </p:sp>
      <p:sp>
        <p:nvSpPr>
          <p:cNvPr id="6" name="Footer Placeholder 5"/>
          <p:cNvSpPr>
            <a:spLocks noGrp="1"/>
          </p:cNvSpPr>
          <p:nvPr>
            <p:ph type="ftr" sz="quarter" idx="11"/>
          </p:nvPr>
        </p:nvSpPr>
        <p:spPr/>
        <p:txBody>
          <a:bodyPr/>
          <a:lstStyle/>
          <a:p>
            <a:endParaRPr lang="es-CO"/>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1016414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5C06C0-89E5-40FE-A024-94CB282FDC05}" type="datetimeFigureOut">
              <a:rPr lang="es-CO" smtClean="0"/>
              <a:t>9/04/2022</a:t>
            </a:fld>
            <a:endParaRPr lang="es-CO"/>
          </a:p>
        </p:txBody>
      </p:sp>
      <p:sp>
        <p:nvSpPr>
          <p:cNvPr id="5" name="Footer Placeholder 4"/>
          <p:cNvSpPr>
            <a:spLocks noGrp="1"/>
          </p:cNvSpPr>
          <p:nvPr>
            <p:ph type="ftr" sz="quarter" idx="11"/>
          </p:nvPr>
        </p:nvSpPr>
        <p:spPr/>
        <p:txBody>
          <a:bodyPr/>
          <a:lstStyle/>
          <a:p>
            <a:endParaRPr lang="es-CO"/>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1728511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5C06C0-89E5-40FE-A024-94CB282FDC05}" type="datetimeFigureOut">
              <a:rPr lang="es-CO" smtClean="0"/>
              <a:t>9/04/2022</a:t>
            </a:fld>
            <a:endParaRPr lang="es-CO"/>
          </a:p>
        </p:txBody>
      </p:sp>
      <p:sp>
        <p:nvSpPr>
          <p:cNvPr id="5" name="Footer Placeholder 4"/>
          <p:cNvSpPr>
            <a:spLocks noGrp="1"/>
          </p:cNvSpPr>
          <p:nvPr>
            <p:ph type="ftr" sz="quarter" idx="11"/>
          </p:nvPr>
        </p:nvSpPr>
        <p:spPr/>
        <p:txBody>
          <a:bodyPr/>
          <a:lstStyle/>
          <a:p>
            <a:endParaRPr lang="es-CO"/>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227977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5C06C0-89E5-40FE-A024-94CB282FDC05}" type="datetimeFigureOut">
              <a:rPr lang="es-CO" smtClean="0"/>
              <a:t>9/04/2022</a:t>
            </a:fld>
            <a:endParaRPr lang="es-CO"/>
          </a:p>
        </p:txBody>
      </p:sp>
      <p:sp>
        <p:nvSpPr>
          <p:cNvPr id="5" name="Footer Placeholder 4"/>
          <p:cNvSpPr>
            <a:spLocks noGrp="1"/>
          </p:cNvSpPr>
          <p:nvPr>
            <p:ph type="ftr" sz="quarter" idx="11"/>
          </p:nvPr>
        </p:nvSpPr>
        <p:spPr/>
        <p:txBody>
          <a:bodyPr/>
          <a:lstStyle/>
          <a:p>
            <a:endParaRPr lang="es-CO"/>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1838897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25C06C0-89E5-40FE-A024-94CB282FDC05}" type="datetimeFigureOut">
              <a:rPr lang="es-CO" smtClean="0"/>
              <a:t>9/04/2022</a:t>
            </a:fld>
            <a:endParaRPr lang="es-CO"/>
          </a:p>
        </p:txBody>
      </p:sp>
      <p:sp>
        <p:nvSpPr>
          <p:cNvPr id="5" name="Footer Placeholder 4"/>
          <p:cNvSpPr>
            <a:spLocks noGrp="1"/>
          </p:cNvSpPr>
          <p:nvPr>
            <p:ph type="ftr" sz="quarter" idx="11"/>
          </p:nvPr>
        </p:nvSpPr>
        <p:spPr/>
        <p:txBody>
          <a:bodyPr/>
          <a:lstStyle/>
          <a:p>
            <a:endParaRPr lang="es-CO"/>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254217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25C06C0-89E5-40FE-A024-94CB282FDC05}" type="datetimeFigureOut">
              <a:rPr lang="es-CO" smtClean="0"/>
              <a:t>9/04/2022</a:t>
            </a:fld>
            <a:endParaRPr lang="es-CO"/>
          </a:p>
        </p:txBody>
      </p:sp>
      <p:sp>
        <p:nvSpPr>
          <p:cNvPr id="6" name="Footer Placeholder 5"/>
          <p:cNvSpPr>
            <a:spLocks noGrp="1"/>
          </p:cNvSpPr>
          <p:nvPr>
            <p:ph type="ftr" sz="quarter" idx="11"/>
          </p:nvPr>
        </p:nvSpPr>
        <p:spPr/>
        <p:txBody>
          <a:bodyPr/>
          <a:lstStyle/>
          <a:p>
            <a:endParaRPr lang="es-CO"/>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2849249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25C06C0-89E5-40FE-A024-94CB282FDC05}" type="datetimeFigureOut">
              <a:rPr lang="es-CO" smtClean="0"/>
              <a:t>9/04/2022</a:t>
            </a:fld>
            <a:endParaRPr lang="es-CO"/>
          </a:p>
        </p:txBody>
      </p:sp>
      <p:sp>
        <p:nvSpPr>
          <p:cNvPr id="8" name="Footer Placeholder 7"/>
          <p:cNvSpPr>
            <a:spLocks noGrp="1"/>
          </p:cNvSpPr>
          <p:nvPr>
            <p:ph type="ftr" sz="quarter" idx="11"/>
          </p:nvPr>
        </p:nvSpPr>
        <p:spPr/>
        <p:txBody>
          <a:bodyPr/>
          <a:lstStyle/>
          <a:p>
            <a:endParaRPr lang="es-CO"/>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3726839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25C06C0-89E5-40FE-A024-94CB282FDC05}" type="datetimeFigureOut">
              <a:rPr lang="es-CO" smtClean="0"/>
              <a:t>9/04/2022</a:t>
            </a:fld>
            <a:endParaRPr lang="es-CO"/>
          </a:p>
        </p:txBody>
      </p:sp>
      <p:sp>
        <p:nvSpPr>
          <p:cNvPr id="4" name="Footer Placeholder 3"/>
          <p:cNvSpPr>
            <a:spLocks noGrp="1"/>
          </p:cNvSpPr>
          <p:nvPr>
            <p:ph type="ftr" sz="quarter" idx="11"/>
          </p:nvPr>
        </p:nvSpPr>
        <p:spPr/>
        <p:txBody>
          <a:bodyPr/>
          <a:lstStyle/>
          <a:p>
            <a:endParaRPr lang="es-CO"/>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129146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C06C0-89E5-40FE-A024-94CB282FDC05}" type="datetimeFigureOut">
              <a:rPr lang="es-CO" smtClean="0"/>
              <a:t>9/04/2022</a:t>
            </a:fld>
            <a:endParaRPr lang="es-CO"/>
          </a:p>
        </p:txBody>
      </p:sp>
      <p:sp>
        <p:nvSpPr>
          <p:cNvPr id="3" name="Footer Placeholder 2"/>
          <p:cNvSpPr>
            <a:spLocks noGrp="1"/>
          </p:cNvSpPr>
          <p:nvPr>
            <p:ph type="ftr" sz="quarter" idx="11"/>
          </p:nvPr>
        </p:nvSpPr>
        <p:spPr/>
        <p:txBody>
          <a:bodyPr/>
          <a:lstStyle/>
          <a:p>
            <a:endParaRPr lang="es-CO"/>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955288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5C06C0-89E5-40FE-A024-94CB282FDC05}" type="datetimeFigureOut">
              <a:rPr lang="es-CO" smtClean="0"/>
              <a:t>9/04/2022</a:t>
            </a:fld>
            <a:endParaRPr lang="es-CO"/>
          </a:p>
        </p:txBody>
      </p:sp>
      <p:sp>
        <p:nvSpPr>
          <p:cNvPr id="6" name="Footer Placeholder 5"/>
          <p:cNvSpPr>
            <a:spLocks noGrp="1"/>
          </p:cNvSpPr>
          <p:nvPr>
            <p:ph type="ftr" sz="quarter" idx="11"/>
          </p:nvPr>
        </p:nvSpPr>
        <p:spPr/>
        <p:txBody>
          <a:bodyPr/>
          <a:lstStyle/>
          <a:p>
            <a:endParaRPr lang="es-CO"/>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684625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5C06C0-89E5-40FE-A024-94CB282FDC05}" type="datetimeFigureOut">
              <a:rPr lang="es-CO" smtClean="0"/>
              <a:t>9/04/2022</a:t>
            </a:fld>
            <a:endParaRPr lang="es-CO"/>
          </a:p>
        </p:txBody>
      </p:sp>
      <p:sp>
        <p:nvSpPr>
          <p:cNvPr id="6" name="Footer Placeholder 5"/>
          <p:cNvSpPr>
            <a:spLocks noGrp="1"/>
          </p:cNvSpPr>
          <p:nvPr>
            <p:ph type="ftr" sz="quarter" idx="11"/>
          </p:nvPr>
        </p:nvSpPr>
        <p:spPr/>
        <p:txBody>
          <a:bodyPr/>
          <a:lstStyle/>
          <a:p>
            <a:endParaRPr lang="es-CO"/>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9A9350-539C-42D6-A558-AF10C0B50708}" type="slidenum">
              <a:rPr lang="es-CO" smtClean="0"/>
              <a:t>‹Nº›</a:t>
            </a:fld>
            <a:endParaRPr lang="es-CO"/>
          </a:p>
        </p:txBody>
      </p:sp>
    </p:spTree>
    <p:extLst>
      <p:ext uri="{BB962C8B-B14F-4D97-AF65-F5344CB8AC3E}">
        <p14:creationId xmlns:p14="http://schemas.microsoft.com/office/powerpoint/2010/main" val="671196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25C06C0-89E5-40FE-A024-94CB282FDC05}" type="datetimeFigureOut">
              <a:rPr lang="es-CO" smtClean="0"/>
              <a:t>9/04/2022</a:t>
            </a:fld>
            <a:endParaRPr lang="es-CO"/>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29A9350-539C-42D6-A558-AF10C0B50708}" type="slidenum">
              <a:rPr lang="es-CO" smtClean="0"/>
              <a:t>‹Nº›</a:t>
            </a:fld>
            <a:endParaRPr lang="es-CO"/>
          </a:p>
        </p:txBody>
      </p:sp>
    </p:spTree>
    <p:extLst>
      <p:ext uri="{BB962C8B-B14F-4D97-AF65-F5344CB8AC3E}">
        <p14:creationId xmlns:p14="http://schemas.microsoft.com/office/powerpoint/2010/main" val="25029991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10;&#10;Descripción generada automáticamente">
            <a:extLst>
              <a:ext uri="{FF2B5EF4-FFF2-40B4-BE49-F238E27FC236}">
                <a16:creationId xmlns:a16="http://schemas.microsoft.com/office/drawing/2014/main" id="{33CC3894-86D8-44BB-AA12-314DBABC7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926" y="2107393"/>
            <a:ext cx="5818014" cy="1656224"/>
          </a:xfrm>
          <a:prstGeom prst="rect">
            <a:avLst/>
          </a:prstGeom>
        </p:spPr>
      </p:pic>
      <p:sp>
        <p:nvSpPr>
          <p:cNvPr id="13" name="CuadroTexto 12">
            <a:extLst>
              <a:ext uri="{FF2B5EF4-FFF2-40B4-BE49-F238E27FC236}">
                <a16:creationId xmlns:a16="http://schemas.microsoft.com/office/drawing/2014/main" id="{285DED2C-0F3D-496B-BCE1-8EE60C701503}"/>
              </a:ext>
            </a:extLst>
          </p:cNvPr>
          <p:cNvSpPr txBox="1"/>
          <p:nvPr/>
        </p:nvSpPr>
        <p:spPr>
          <a:xfrm>
            <a:off x="5062331" y="4182141"/>
            <a:ext cx="2849217" cy="461665"/>
          </a:xfrm>
          <a:prstGeom prst="rect">
            <a:avLst/>
          </a:prstGeom>
          <a:noFill/>
        </p:spPr>
        <p:txBody>
          <a:bodyPr wrap="square" rtlCol="0">
            <a:spAutoFit/>
          </a:bodyPr>
          <a:lstStyle/>
          <a:p>
            <a:pPr algn="ctr"/>
            <a:r>
              <a:rPr lang="es-CO" sz="2400" b="1" i="1" dirty="0">
                <a:ln w="0"/>
                <a:solidFill>
                  <a:schemeClr val="accent1"/>
                </a:solidFill>
                <a:effectLst>
                  <a:outerShdw blurRad="38100" dist="25400" dir="5400000" algn="ctr" rotWithShape="0">
                    <a:srgbClr val="6E747A">
                      <a:alpha val="43000"/>
                    </a:srgbClr>
                  </a:outerShdw>
                </a:effectLst>
              </a:rPr>
              <a:t>PRODUCCIONES</a:t>
            </a:r>
          </a:p>
        </p:txBody>
      </p:sp>
      <p:pic>
        <p:nvPicPr>
          <p:cNvPr id="14" name="fredji-happy-life-musica-sin-copyright">
            <a:hlinkClick r:id="" action="ppaction://media"/>
            <a:extLst>
              <a:ext uri="{FF2B5EF4-FFF2-40B4-BE49-F238E27FC236}">
                <a16:creationId xmlns:a16="http://schemas.microsoft.com/office/drawing/2014/main" id="{90CC5E15-1F51-497C-A374-4D8370A0B7D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694505" y="5668617"/>
            <a:ext cx="609600" cy="609600"/>
          </a:xfrm>
          <a:prstGeom prst="rect">
            <a:avLst/>
          </a:prstGeom>
        </p:spPr>
      </p:pic>
    </p:spTree>
    <p:custDataLst>
      <p:tags r:id="rId1"/>
    </p:custDataLst>
    <p:extLst>
      <p:ext uri="{BB962C8B-B14F-4D97-AF65-F5344CB8AC3E}">
        <p14:creationId xmlns:p14="http://schemas.microsoft.com/office/powerpoint/2010/main" val="3225698258"/>
      </p:ext>
    </p:extLst>
  </p:cSld>
  <p:clrMapOvr>
    <a:masterClrMapping/>
  </p:clrMapOvr>
  <mc:AlternateContent xmlns:mc="http://schemas.openxmlformats.org/markup-compatibility/2006">
    <mc:Choice xmlns:p14="http://schemas.microsoft.com/office/powerpoint/2010/main" Requires="p14">
      <p:transition spd="slow" p14:dur="2000" advTm="15334"/>
    </mc:Choice>
    <mc:Fallback>
      <p:transition spd="slow" advTm="15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anim calcmode="lin" valueType="num">
                                      <p:cBhvr>
                                        <p:cTn id="12" dur="2000" fill="hold"/>
                                        <p:tgtEl>
                                          <p:spTgt spid="7"/>
                                        </p:tgtEl>
                                        <p:attrNameLst>
                                          <p:attrName>ppt_w</p:attrName>
                                        </p:attrNameLst>
                                      </p:cBhvr>
                                      <p:tavLst>
                                        <p:tav tm="0" fmla="#ppt_w*sin(2.5*pi*$)">
                                          <p:val>
                                            <p:fltVal val="0"/>
                                          </p:val>
                                        </p:tav>
                                        <p:tav tm="100000">
                                          <p:val>
                                            <p:fltVal val="1"/>
                                          </p:val>
                                        </p:tav>
                                      </p:tavLst>
                                    </p:anim>
                                    <p:anim calcmode="lin" valueType="num">
                                      <p:cBhvr>
                                        <p:cTn id="1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hold" display="0">
                  <p:stCondLst>
                    <p:cond delay="indefinite"/>
                  </p:stCondLst>
                  <p:endCondLst>
                    <p:cond evt="onStopAudio" delay="0">
                      <p:tgtEl>
                        <p:sldTgt/>
                      </p:tgtEl>
                    </p:cond>
                  </p:endCondLst>
                </p:cTn>
                <p:tgtEl>
                  <p:spTgt spid="14"/>
                </p:tgtEl>
              </p:cMediaNode>
            </p:audio>
          </p:childTnLst>
        </p:cTn>
      </p:par>
    </p:tnLst>
    <p:bldLst>
      <p:bldP spid="13" grpId="0"/>
    </p:bldLst>
  </p:timing>
  <p:extLst>
    <p:ext uri="{E180D4A7-C9FB-4DFB-919C-405C955672EB}">
      <p14:showEvtLst xmlns:p14="http://schemas.microsoft.com/office/powerpoint/2010/main">
        <p14:playEvt time="163" objId="1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A871EE0-5512-4644-911A-23971CFD45A9}"/>
              </a:ext>
            </a:extLst>
          </p:cNvPr>
          <p:cNvSpPr txBox="1"/>
          <p:nvPr/>
        </p:nvSpPr>
        <p:spPr>
          <a:xfrm>
            <a:off x="3774397" y="798441"/>
            <a:ext cx="5181014" cy="584775"/>
          </a:xfrm>
          <a:prstGeom prst="rect">
            <a:avLst/>
          </a:prstGeom>
          <a:noFill/>
        </p:spPr>
        <p:txBody>
          <a:bodyPr wrap="square">
            <a:spAutoFit/>
          </a:bodyPr>
          <a:lstStyle/>
          <a:p>
            <a:r>
              <a:rPr lang="es-CO" sz="3200" b="1" i="1" dirty="0">
                <a:ln w="0"/>
                <a:solidFill>
                  <a:schemeClr val="accent1"/>
                </a:solidFill>
                <a:effectLst>
                  <a:outerShdw blurRad="38100" dist="25400" dir="5400000" algn="ctr" rotWithShape="0">
                    <a:srgbClr val="6E747A">
                      <a:alpha val="43000"/>
                    </a:srgbClr>
                  </a:outerShdw>
                </a:effectLst>
              </a:rPr>
              <a:t>Estilos En Cascada CSS</a:t>
            </a:r>
          </a:p>
        </p:txBody>
      </p:sp>
      <p:pic>
        <p:nvPicPr>
          <p:cNvPr id="7" name="Imagen 6" descr="Imagen que contiene Texto&#10;&#10;Descripción generada automáticamente">
            <a:extLst>
              <a:ext uri="{FF2B5EF4-FFF2-40B4-BE49-F238E27FC236}">
                <a16:creationId xmlns:a16="http://schemas.microsoft.com/office/drawing/2014/main" id="{33CC3894-86D8-44BB-AA12-314DBABC7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484" y="106315"/>
            <a:ext cx="2984768" cy="849679"/>
          </a:xfrm>
          <a:prstGeom prst="rect">
            <a:avLst/>
          </a:prstGeom>
        </p:spPr>
      </p:pic>
      <p:sp>
        <p:nvSpPr>
          <p:cNvPr id="11" name="CuadroTexto 10">
            <a:extLst>
              <a:ext uri="{FF2B5EF4-FFF2-40B4-BE49-F238E27FC236}">
                <a16:creationId xmlns:a16="http://schemas.microsoft.com/office/drawing/2014/main" id="{C3B4B45A-0115-4B85-AFEE-8CDF8586D938}"/>
              </a:ext>
            </a:extLst>
          </p:cNvPr>
          <p:cNvSpPr txBox="1"/>
          <p:nvPr/>
        </p:nvSpPr>
        <p:spPr>
          <a:xfrm>
            <a:off x="834887" y="1723362"/>
            <a:ext cx="10906539" cy="3693319"/>
          </a:xfrm>
          <a:prstGeom prst="rect">
            <a:avLst/>
          </a:prstGeom>
          <a:noFill/>
        </p:spPr>
        <p:txBody>
          <a:bodyPr wrap="square">
            <a:spAutoFit/>
          </a:bodyPr>
          <a:lstStyle/>
          <a:p>
            <a:r>
              <a:rPr lang="es-CO" b="1" dirty="0"/>
              <a:t>¿Por qué se llaman estilos en cascada?</a:t>
            </a:r>
          </a:p>
          <a:p>
            <a:r>
              <a:rPr lang="es-CO" dirty="0"/>
              <a:t>Las hojas de estilo se llaman hojas de estilo "en cascada" porque:</a:t>
            </a:r>
          </a:p>
          <a:p>
            <a:endParaRPr lang="es-CO" dirty="0"/>
          </a:p>
          <a:p>
            <a:pPr marL="285750" indent="-285750">
              <a:buFont typeface="Arial" panose="020B0604020202020204" pitchFamily="34" charset="0"/>
              <a:buChar char="•"/>
            </a:pPr>
            <a:r>
              <a:rPr lang="es-CO" dirty="0"/>
              <a:t>Las propiedades de estilo pueden estar escritas en varios sitios (en varios lugares de la página web o de la hoja de estilo) y dependiendo del sitio, afectan a más o menos elementos. </a:t>
            </a:r>
          </a:p>
          <a:p>
            <a:endParaRPr lang="es-CO" dirty="0"/>
          </a:p>
          <a:p>
            <a:pPr marL="285750" indent="-285750">
              <a:buFont typeface="Arial" panose="020B0604020202020204" pitchFamily="34" charset="0"/>
              <a:buChar char="•"/>
            </a:pPr>
            <a:r>
              <a:rPr lang="es-CO" dirty="0"/>
              <a:t>Cuando un elemento está contenido en otro (por ejemplo, un párrafo dentro de una división), al elemento de dentro se le aplican también las propiedades definidas para el elemento de fuera (al párrafo se le aplicarían las propiedades definidas para la división). </a:t>
            </a:r>
          </a:p>
          <a:p>
            <a:endParaRPr lang="es-CO" dirty="0"/>
          </a:p>
          <a:p>
            <a:pPr marL="285750" indent="-285750">
              <a:buFont typeface="Arial" panose="020B0604020202020204" pitchFamily="34" charset="0"/>
              <a:buChar char="•"/>
            </a:pPr>
            <a:r>
              <a:rPr lang="es-CO" dirty="0"/>
              <a:t>Dos reglas distintas pueden ser de aplicación a un mismo elemento (por ejemplo, a un párrafo</a:t>
            </a:r>
          </a:p>
          <a:p>
            <a:r>
              <a:rPr lang="es-CO" dirty="0"/>
              <a:t>con clase nombre, le es de aplicación tanto el selector .nombre como el selector p)</a:t>
            </a:r>
          </a:p>
        </p:txBody>
      </p:sp>
      <p:sp>
        <p:nvSpPr>
          <p:cNvPr id="12" name="CuadroTexto 11">
            <a:extLst>
              <a:ext uri="{FF2B5EF4-FFF2-40B4-BE49-F238E27FC236}">
                <a16:creationId xmlns:a16="http://schemas.microsoft.com/office/drawing/2014/main" id="{B0690211-8B1D-4285-A740-76C17A456274}"/>
              </a:ext>
            </a:extLst>
          </p:cNvPr>
          <p:cNvSpPr txBox="1"/>
          <p:nvPr/>
        </p:nvSpPr>
        <p:spPr>
          <a:xfrm>
            <a:off x="1577008" y="6211669"/>
            <a:ext cx="6096000" cy="646331"/>
          </a:xfrm>
          <a:prstGeom prst="rect">
            <a:avLst/>
          </a:prstGeom>
          <a:noFill/>
        </p:spPr>
        <p:txBody>
          <a:bodyPr wrap="square">
            <a:spAutoFit/>
          </a:bodyPr>
          <a:lstStyle/>
          <a:p>
            <a:r>
              <a:rPr lang="es-CO" dirty="0"/>
              <a:t>Villalobos, G. M., Sánchez, G. D. C., &amp; Gutiérrez, D. A. B. (2010) </a:t>
            </a:r>
          </a:p>
        </p:txBody>
      </p:sp>
    </p:spTree>
    <p:extLst>
      <p:ext uri="{BB962C8B-B14F-4D97-AF65-F5344CB8AC3E}">
        <p14:creationId xmlns:p14="http://schemas.microsoft.com/office/powerpoint/2010/main" val="1699178722"/>
      </p:ext>
    </p:extLst>
  </p:cSld>
  <p:clrMapOvr>
    <a:masterClrMapping/>
  </p:clrMapOvr>
  <mc:AlternateContent xmlns:mc="http://schemas.openxmlformats.org/markup-compatibility/2006">
    <mc:Choice xmlns:p14="http://schemas.microsoft.com/office/powerpoint/2010/main" Requires="p14">
      <p:transition spd="slow" p14:dur="2000" advTm="26775"/>
    </mc:Choice>
    <mc:Fallback>
      <p:transition spd="slow" advTm="2677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10;&#10;Descripción generada automáticamente">
            <a:extLst>
              <a:ext uri="{FF2B5EF4-FFF2-40B4-BE49-F238E27FC236}">
                <a16:creationId xmlns:a16="http://schemas.microsoft.com/office/drawing/2014/main" id="{33CC3894-86D8-44BB-AA12-314DBABC7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484" y="106315"/>
            <a:ext cx="2984768" cy="849679"/>
          </a:xfrm>
          <a:prstGeom prst="rect">
            <a:avLst/>
          </a:prstGeom>
        </p:spPr>
      </p:pic>
      <p:sp>
        <p:nvSpPr>
          <p:cNvPr id="4" name="CuadroTexto 3">
            <a:extLst>
              <a:ext uri="{FF2B5EF4-FFF2-40B4-BE49-F238E27FC236}">
                <a16:creationId xmlns:a16="http://schemas.microsoft.com/office/drawing/2014/main" id="{FA508446-4474-40AC-B4EB-1296C89D9352}"/>
              </a:ext>
            </a:extLst>
          </p:cNvPr>
          <p:cNvSpPr txBox="1"/>
          <p:nvPr/>
        </p:nvSpPr>
        <p:spPr>
          <a:xfrm>
            <a:off x="3008243" y="955994"/>
            <a:ext cx="7076661" cy="584775"/>
          </a:xfrm>
          <a:prstGeom prst="rect">
            <a:avLst/>
          </a:prstGeom>
          <a:noFill/>
        </p:spPr>
        <p:txBody>
          <a:bodyPr wrap="square">
            <a:spAutoFit/>
          </a:bodyPr>
          <a:lstStyle/>
          <a:p>
            <a:pPr algn="ctr"/>
            <a:r>
              <a:rPr lang="es-CO" sz="3200" b="1" i="1" dirty="0">
                <a:ln w="0"/>
                <a:solidFill>
                  <a:schemeClr val="accent1"/>
                </a:solidFill>
                <a:effectLst>
                  <a:outerShdw blurRad="38100" dist="25400" dir="5400000" algn="ctr" rotWithShape="0">
                    <a:srgbClr val="6E747A">
                      <a:alpha val="43000"/>
                    </a:srgbClr>
                  </a:outerShdw>
                </a:effectLst>
              </a:rPr>
              <a:t>Reglas de aplicación de los estilos</a:t>
            </a:r>
          </a:p>
        </p:txBody>
      </p:sp>
      <p:sp>
        <p:nvSpPr>
          <p:cNvPr id="6" name="CuadroTexto 5">
            <a:extLst>
              <a:ext uri="{FF2B5EF4-FFF2-40B4-BE49-F238E27FC236}">
                <a16:creationId xmlns:a16="http://schemas.microsoft.com/office/drawing/2014/main" id="{610958C2-B7D5-4C19-A6C3-02B32EE08DDF}"/>
              </a:ext>
            </a:extLst>
          </p:cNvPr>
          <p:cNvSpPr txBox="1"/>
          <p:nvPr/>
        </p:nvSpPr>
        <p:spPr>
          <a:xfrm>
            <a:off x="1775791" y="1950376"/>
            <a:ext cx="3750365" cy="4524315"/>
          </a:xfrm>
          <a:prstGeom prst="rect">
            <a:avLst/>
          </a:prstGeom>
          <a:noFill/>
        </p:spPr>
        <p:txBody>
          <a:bodyPr wrap="square">
            <a:spAutoFit/>
          </a:bodyPr>
          <a:lstStyle/>
          <a:p>
            <a:r>
              <a:rPr lang="es-CO" sz="2400" dirty="0">
                <a:ln w="0"/>
                <a:effectLst>
                  <a:outerShdw blurRad="38100" dist="19050" dir="2700000" algn="tl" rotWithShape="0">
                    <a:schemeClr val="dk1">
                      <a:alpha val="40000"/>
                    </a:schemeClr>
                  </a:outerShdw>
                </a:effectLst>
              </a:rPr>
              <a:t>Si se define la misma propiedad para la misma etiqueta con el mismo selector en dos sitios distintos, las reglas de precedencia son las siguientes: Las propiedades definidas en un atributo </a:t>
            </a:r>
            <a:r>
              <a:rPr lang="es-CO" sz="2400" dirty="0" err="1">
                <a:ln w="0"/>
                <a:effectLst>
                  <a:outerShdw blurRad="38100" dist="19050" dir="2700000" algn="tl" rotWithShape="0">
                    <a:schemeClr val="dk1">
                      <a:alpha val="40000"/>
                    </a:schemeClr>
                  </a:outerShdw>
                </a:effectLst>
              </a:rPr>
              <a:t>style</a:t>
            </a:r>
            <a:r>
              <a:rPr lang="es-CO" sz="2400" dirty="0">
                <a:ln w="0"/>
                <a:effectLst>
                  <a:outerShdw blurRad="38100" dist="19050" dir="2700000" algn="tl" rotWithShape="0">
                    <a:schemeClr val="dk1">
                      <a:alpha val="40000"/>
                    </a:schemeClr>
                  </a:outerShdw>
                </a:effectLst>
              </a:rPr>
              <a:t> se imponen a las propiedades definidas en la etiqueta</a:t>
            </a:r>
          </a:p>
        </p:txBody>
      </p:sp>
      <p:pic>
        <p:nvPicPr>
          <p:cNvPr id="5" name="Imagen 4">
            <a:extLst>
              <a:ext uri="{FF2B5EF4-FFF2-40B4-BE49-F238E27FC236}">
                <a16:creationId xmlns:a16="http://schemas.microsoft.com/office/drawing/2014/main" id="{B52E490D-4242-4F6C-9881-03FF3ADFD12B}"/>
              </a:ext>
            </a:extLst>
          </p:cNvPr>
          <p:cNvPicPr>
            <a:picLocks noChangeAspect="1"/>
          </p:cNvPicPr>
          <p:nvPr/>
        </p:nvPicPr>
        <p:blipFill>
          <a:blip r:embed="rId3"/>
          <a:stretch>
            <a:fillRect/>
          </a:stretch>
        </p:blipFill>
        <p:spPr>
          <a:xfrm>
            <a:off x="6524554" y="2816744"/>
            <a:ext cx="4799890" cy="1224511"/>
          </a:xfrm>
          <a:prstGeom prst="rect">
            <a:avLst/>
          </a:prstGeom>
          <a:ln>
            <a:noFill/>
          </a:ln>
          <a:effectLst>
            <a:outerShdw blurRad="292100" dist="139700" dir="2700000" algn="tl" rotWithShape="0">
              <a:srgbClr val="333333">
                <a:alpha val="65000"/>
              </a:srgbClr>
            </a:outerShdw>
          </a:effectLst>
        </p:spPr>
      </p:pic>
      <p:sp>
        <p:nvSpPr>
          <p:cNvPr id="8" name="CuadroTexto 7">
            <a:extLst>
              <a:ext uri="{FF2B5EF4-FFF2-40B4-BE49-F238E27FC236}">
                <a16:creationId xmlns:a16="http://schemas.microsoft.com/office/drawing/2014/main" id="{2D6ADEFF-CF8D-4C51-AB2D-AB827AC412FD}"/>
              </a:ext>
            </a:extLst>
          </p:cNvPr>
          <p:cNvSpPr txBox="1"/>
          <p:nvPr/>
        </p:nvSpPr>
        <p:spPr>
          <a:xfrm>
            <a:off x="5433391" y="6151525"/>
            <a:ext cx="6096000" cy="646331"/>
          </a:xfrm>
          <a:prstGeom prst="rect">
            <a:avLst/>
          </a:prstGeom>
          <a:noFill/>
        </p:spPr>
        <p:txBody>
          <a:bodyPr wrap="square">
            <a:spAutoFit/>
          </a:bodyPr>
          <a:lstStyle/>
          <a:p>
            <a:r>
              <a:rPr lang="es-CO" dirty="0"/>
              <a:t>Villalobos, G. M., Sánchez, G. D. C., &amp; Gutiérrez, D. A. B. (2010) </a:t>
            </a:r>
          </a:p>
        </p:txBody>
      </p:sp>
    </p:spTree>
    <p:extLst>
      <p:ext uri="{BB962C8B-B14F-4D97-AF65-F5344CB8AC3E}">
        <p14:creationId xmlns:p14="http://schemas.microsoft.com/office/powerpoint/2010/main" val="3482114759"/>
      </p:ext>
    </p:extLst>
  </p:cSld>
  <p:clrMapOvr>
    <a:masterClrMapping/>
  </p:clrMapOvr>
  <mc:AlternateContent xmlns:mc="http://schemas.openxmlformats.org/markup-compatibility/2006">
    <mc:Choice xmlns:p14="http://schemas.microsoft.com/office/powerpoint/2010/main" Requires="p14">
      <p:transition spd="slow" p14:dur="2000" advTm="15089"/>
    </mc:Choice>
    <mc:Fallback>
      <p:transition spd="slow" advTm="1508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10;&#10;Descripción generada automáticamente">
            <a:extLst>
              <a:ext uri="{FF2B5EF4-FFF2-40B4-BE49-F238E27FC236}">
                <a16:creationId xmlns:a16="http://schemas.microsoft.com/office/drawing/2014/main" id="{33CC3894-86D8-44BB-AA12-314DBABC7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484" y="106315"/>
            <a:ext cx="2984768" cy="849679"/>
          </a:xfrm>
          <a:prstGeom prst="rect">
            <a:avLst/>
          </a:prstGeom>
        </p:spPr>
      </p:pic>
      <p:sp>
        <p:nvSpPr>
          <p:cNvPr id="6" name="CuadroTexto 5">
            <a:extLst>
              <a:ext uri="{FF2B5EF4-FFF2-40B4-BE49-F238E27FC236}">
                <a16:creationId xmlns:a16="http://schemas.microsoft.com/office/drawing/2014/main" id="{BB3704EC-D981-44D5-B78E-B64340AF42C2}"/>
              </a:ext>
            </a:extLst>
          </p:cNvPr>
          <p:cNvSpPr txBox="1"/>
          <p:nvPr/>
        </p:nvSpPr>
        <p:spPr>
          <a:xfrm>
            <a:off x="2928252" y="197243"/>
            <a:ext cx="6096000" cy="1077218"/>
          </a:xfrm>
          <a:prstGeom prst="rect">
            <a:avLst/>
          </a:prstGeom>
          <a:noFill/>
        </p:spPr>
        <p:txBody>
          <a:bodyPr wrap="square">
            <a:spAutoFit/>
          </a:bodyPr>
          <a:lstStyle/>
          <a:p>
            <a:pPr algn="ctr"/>
            <a:r>
              <a:rPr lang="es-CO" sz="3200" b="1" dirty="0">
                <a:ln w="0"/>
                <a:solidFill>
                  <a:schemeClr val="accent1"/>
                </a:solidFill>
                <a:effectLst>
                  <a:outerShdw blurRad="38100" dist="25400" dir="5400000" algn="ctr" rotWithShape="0">
                    <a:srgbClr val="6E747A">
                      <a:alpha val="43000"/>
                    </a:srgbClr>
                  </a:outerShdw>
                </a:effectLst>
              </a:rPr>
              <a:t>Reglas distintas que se aplican al mismo elemento</a:t>
            </a:r>
          </a:p>
        </p:txBody>
      </p:sp>
      <p:sp>
        <p:nvSpPr>
          <p:cNvPr id="8" name="CuadroTexto 7">
            <a:extLst>
              <a:ext uri="{FF2B5EF4-FFF2-40B4-BE49-F238E27FC236}">
                <a16:creationId xmlns:a16="http://schemas.microsoft.com/office/drawing/2014/main" id="{7732F42C-4F0A-4A8F-B686-7C25AE66601E}"/>
              </a:ext>
            </a:extLst>
          </p:cNvPr>
          <p:cNvSpPr txBox="1"/>
          <p:nvPr/>
        </p:nvSpPr>
        <p:spPr>
          <a:xfrm>
            <a:off x="6442214" y="1859443"/>
            <a:ext cx="5630037" cy="4524315"/>
          </a:xfrm>
          <a:prstGeom prst="rect">
            <a:avLst/>
          </a:prstGeom>
          <a:noFill/>
        </p:spPr>
        <p:txBody>
          <a:bodyPr wrap="square">
            <a:spAutoFit/>
          </a:bodyPr>
          <a:lstStyle/>
          <a:p>
            <a:r>
              <a:rPr lang="es-CO" dirty="0">
                <a:ln w="0"/>
                <a:effectLst>
                  <a:outerShdw blurRad="38100" dist="19050" dir="2700000" algn="tl" rotWithShape="0">
                    <a:schemeClr val="dk1">
                      <a:alpha val="40000"/>
                    </a:schemeClr>
                  </a:outerShdw>
                </a:effectLst>
              </a:rPr>
              <a:t>Dos reglas distintas se aplican a un mismo elemento cuando el elemento coincide con los selectores de ambas reglas. La regla que se aplica es la del selector de mayor especificidad. La especificidad de un selector se calcula atendiendo a los siguientes criterios: Número de atributos id en el selector Número de otros atributos y </a:t>
            </a:r>
            <a:r>
              <a:rPr lang="es-CO" dirty="0" err="1">
                <a:ln w="0"/>
                <a:effectLst>
                  <a:outerShdw blurRad="38100" dist="19050" dir="2700000" algn="tl" rotWithShape="0">
                    <a:schemeClr val="dk1">
                      <a:alpha val="40000"/>
                    </a:schemeClr>
                  </a:outerShdw>
                </a:effectLst>
              </a:rPr>
              <a:t>pseudo-clases</a:t>
            </a:r>
            <a:r>
              <a:rPr lang="es-CO" dirty="0">
                <a:ln w="0"/>
                <a:effectLst>
                  <a:outerShdw blurRad="38100" dist="19050" dir="2700000" algn="tl" rotWithShape="0">
                    <a:schemeClr val="dk1">
                      <a:alpha val="40000"/>
                    </a:schemeClr>
                  </a:outerShdw>
                </a:effectLst>
              </a:rPr>
              <a:t> en el selector (los </a:t>
            </a:r>
            <a:r>
              <a:rPr lang="es-CO" dirty="0" err="1">
                <a:ln w="0"/>
                <a:effectLst>
                  <a:outerShdw blurRad="38100" dist="19050" dir="2700000" algn="tl" rotWithShape="0">
                    <a:schemeClr val="dk1">
                      <a:alpha val="40000"/>
                    </a:schemeClr>
                  </a:outerShdw>
                </a:effectLst>
              </a:rPr>
              <a:t>pseudo-elementos</a:t>
            </a:r>
            <a:r>
              <a:rPr lang="es-CO" dirty="0">
                <a:ln w="0"/>
                <a:effectLst>
                  <a:outerShdw blurRad="38100" dist="19050" dir="2700000" algn="tl" rotWithShape="0">
                    <a:schemeClr val="dk1">
                      <a:alpha val="40000"/>
                    </a:schemeClr>
                  </a:outerShdw>
                </a:effectLst>
              </a:rPr>
              <a:t> se ignoran) Número de elementos en el selector Posición en la hoja de estilo Estos criterios se aplican en orden, es decir, primero se comparan el número de atributos id de cada selector. Si un selector tiene más que el otro, se aplica esa regla, si el número es el mismo, entonces se calcula el segundo criterio (número de otros atributos y </a:t>
            </a:r>
            <a:r>
              <a:rPr lang="es-CO" dirty="0" err="1">
                <a:ln w="0"/>
                <a:effectLst>
                  <a:outerShdw blurRad="38100" dist="19050" dir="2700000" algn="tl" rotWithShape="0">
                    <a:schemeClr val="dk1">
                      <a:alpha val="40000"/>
                    </a:schemeClr>
                  </a:outerShdw>
                </a:effectLst>
              </a:rPr>
              <a:t>pseudo-clases</a:t>
            </a:r>
            <a:r>
              <a:rPr lang="es-CO" dirty="0">
                <a:ln w="0"/>
                <a:effectLst>
                  <a:outerShdw blurRad="38100" dist="19050" dir="2700000" algn="tl" rotWithShape="0">
                    <a:schemeClr val="dk1">
                      <a:alpha val="40000"/>
                    </a:schemeClr>
                  </a:outerShdw>
                </a:effectLst>
              </a:rPr>
              <a:t>). </a:t>
            </a:r>
          </a:p>
        </p:txBody>
      </p:sp>
      <p:pic>
        <p:nvPicPr>
          <p:cNvPr id="4" name="Imagen 3">
            <a:extLst>
              <a:ext uri="{FF2B5EF4-FFF2-40B4-BE49-F238E27FC236}">
                <a16:creationId xmlns:a16="http://schemas.microsoft.com/office/drawing/2014/main" id="{E5E0B131-F178-4409-81D4-59BA63C7E923}"/>
              </a:ext>
            </a:extLst>
          </p:cNvPr>
          <p:cNvPicPr>
            <a:picLocks noChangeAspect="1"/>
          </p:cNvPicPr>
          <p:nvPr/>
        </p:nvPicPr>
        <p:blipFill>
          <a:blip r:embed="rId3"/>
          <a:stretch>
            <a:fillRect/>
          </a:stretch>
        </p:blipFill>
        <p:spPr>
          <a:xfrm>
            <a:off x="1023252" y="2581275"/>
            <a:ext cx="4953000" cy="1695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uadroTexto 9">
            <a:extLst>
              <a:ext uri="{FF2B5EF4-FFF2-40B4-BE49-F238E27FC236}">
                <a16:creationId xmlns:a16="http://schemas.microsoft.com/office/drawing/2014/main" id="{3FB000B6-09A9-4D9D-8493-B9ED5E6A6804}"/>
              </a:ext>
            </a:extLst>
          </p:cNvPr>
          <p:cNvSpPr txBox="1"/>
          <p:nvPr/>
        </p:nvSpPr>
        <p:spPr>
          <a:xfrm>
            <a:off x="1298712" y="6211669"/>
            <a:ext cx="6096000" cy="646331"/>
          </a:xfrm>
          <a:prstGeom prst="rect">
            <a:avLst/>
          </a:prstGeom>
          <a:noFill/>
        </p:spPr>
        <p:txBody>
          <a:bodyPr wrap="square">
            <a:spAutoFit/>
          </a:bodyPr>
          <a:lstStyle/>
          <a:p>
            <a:r>
              <a:rPr lang="es-CO" dirty="0"/>
              <a:t>Villalobos, G. M., Sánchez, G. D. C., &amp; Gutiérrez, D. A. B. (2010) </a:t>
            </a:r>
          </a:p>
        </p:txBody>
      </p:sp>
    </p:spTree>
    <p:extLst>
      <p:ext uri="{BB962C8B-B14F-4D97-AF65-F5344CB8AC3E}">
        <p14:creationId xmlns:p14="http://schemas.microsoft.com/office/powerpoint/2010/main" val="2428658716"/>
      </p:ext>
    </p:extLst>
  </p:cSld>
  <p:clrMapOvr>
    <a:masterClrMapping/>
  </p:clrMapOvr>
  <mc:AlternateContent xmlns:mc="http://schemas.openxmlformats.org/markup-compatibility/2006">
    <mc:Choice xmlns:p14="http://schemas.microsoft.com/office/powerpoint/2010/main" Requires="p14">
      <p:transition spd="slow" p14:dur="2000" advTm="28139"/>
    </mc:Choice>
    <mc:Fallback>
      <p:transition spd="slow" advTm="2813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10;&#10;Descripción generada automáticamente">
            <a:extLst>
              <a:ext uri="{FF2B5EF4-FFF2-40B4-BE49-F238E27FC236}">
                <a16:creationId xmlns:a16="http://schemas.microsoft.com/office/drawing/2014/main" id="{33CC3894-86D8-44BB-AA12-314DBABC7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484" y="106315"/>
            <a:ext cx="2984768" cy="849679"/>
          </a:xfrm>
          <a:prstGeom prst="rect">
            <a:avLst/>
          </a:prstGeom>
        </p:spPr>
      </p:pic>
      <p:sp>
        <p:nvSpPr>
          <p:cNvPr id="4" name="CuadroTexto 3">
            <a:extLst>
              <a:ext uri="{FF2B5EF4-FFF2-40B4-BE49-F238E27FC236}">
                <a16:creationId xmlns:a16="http://schemas.microsoft.com/office/drawing/2014/main" id="{E7BF2378-8FB0-4279-BA88-D842CB11C1CA}"/>
              </a:ext>
            </a:extLst>
          </p:cNvPr>
          <p:cNvSpPr txBox="1"/>
          <p:nvPr/>
        </p:nvSpPr>
        <p:spPr>
          <a:xfrm>
            <a:off x="3632268" y="694384"/>
            <a:ext cx="6098344" cy="523220"/>
          </a:xfrm>
          <a:prstGeom prst="rect">
            <a:avLst/>
          </a:prstGeom>
          <a:noFill/>
        </p:spPr>
        <p:txBody>
          <a:bodyPr wrap="square">
            <a:spAutoFit/>
          </a:bodyPr>
          <a:lstStyle/>
          <a:p>
            <a:r>
              <a:rPr lang="es-CO" sz="2800" b="1" dirty="0">
                <a:ln w="0"/>
                <a:solidFill>
                  <a:schemeClr val="accent1"/>
                </a:solidFill>
                <a:effectLst>
                  <a:outerShdw blurRad="38100" dist="25400" dir="5400000" algn="ctr" rotWithShape="0">
                    <a:srgbClr val="6E747A">
                      <a:alpha val="43000"/>
                    </a:srgbClr>
                  </a:outerShdw>
                </a:effectLst>
              </a:rPr>
              <a:t>Posición en la hoja de estilo</a:t>
            </a:r>
          </a:p>
        </p:txBody>
      </p:sp>
      <p:sp>
        <p:nvSpPr>
          <p:cNvPr id="6" name="CuadroTexto 5">
            <a:extLst>
              <a:ext uri="{FF2B5EF4-FFF2-40B4-BE49-F238E27FC236}">
                <a16:creationId xmlns:a16="http://schemas.microsoft.com/office/drawing/2014/main" id="{996183D9-310F-4770-A674-398C0EA60961}"/>
              </a:ext>
            </a:extLst>
          </p:cNvPr>
          <p:cNvSpPr txBox="1"/>
          <p:nvPr/>
        </p:nvSpPr>
        <p:spPr>
          <a:xfrm>
            <a:off x="1577008" y="6211669"/>
            <a:ext cx="6096000" cy="646331"/>
          </a:xfrm>
          <a:prstGeom prst="rect">
            <a:avLst/>
          </a:prstGeom>
          <a:noFill/>
        </p:spPr>
        <p:txBody>
          <a:bodyPr wrap="square">
            <a:spAutoFit/>
          </a:bodyPr>
          <a:lstStyle/>
          <a:p>
            <a:r>
              <a:rPr lang="es-CO" dirty="0"/>
              <a:t>Villalobos, G. M., Sánchez, G. D. C., &amp; Gutiérrez, D. A. B. (2010) </a:t>
            </a:r>
          </a:p>
        </p:txBody>
      </p:sp>
      <p:sp>
        <p:nvSpPr>
          <p:cNvPr id="8" name="CuadroTexto 7">
            <a:extLst>
              <a:ext uri="{FF2B5EF4-FFF2-40B4-BE49-F238E27FC236}">
                <a16:creationId xmlns:a16="http://schemas.microsoft.com/office/drawing/2014/main" id="{36DD9E2F-E73C-4594-B110-C57002D188FF}"/>
              </a:ext>
            </a:extLst>
          </p:cNvPr>
          <p:cNvSpPr txBox="1"/>
          <p:nvPr/>
        </p:nvSpPr>
        <p:spPr>
          <a:xfrm>
            <a:off x="5870713" y="1805673"/>
            <a:ext cx="6096000" cy="2308324"/>
          </a:xfrm>
          <a:prstGeom prst="rect">
            <a:avLst/>
          </a:prstGeom>
          <a:noFill/>
        </p:spPr>
        <p:txBody>
          <a:bodyPr wrap="square">
            <a:spAutoFit/>
          </a:bodyPr>
          <a:lstStyle/>
          <a:p>
            <a:r>
              <a:rPr lang="es-CO" dirty="0"/>
              <a:t>Si a un elemento le afectan dos selectores con la misma especificidad, el navegador aplica la propiedad que aparece después en la hoja de estilo. El ejemplo siguiente muestra dos selectores idénticos. Puede comprobarse que se aplica siempre el selector que aparece después en la hoja de estilo. En este caso, la penúltima regla es superflua y puede eliminarse sin afectar al resultado.</a:t>
            </a:r>
          </a:p>
        </p:txBody>
      </p:sp>
      <p:pic>
        <p:nvPicPr>
          <p:cNvPr id="9" name="Imagen 8">
            <a:extLst>
              <a:ext uri="{FF2B5EF4-FFF2-40B4-BE49-F238E27FC236}">
                <a16:creationId xmlns:a16="http://schemas.microsoft.com/office/drawing/2014/main" id="{8A355F96-5342-465A-90B2-0B10ACD734FE}"/>
              </a:ext>
            </a:extLst>
          </p:cNvPr>
          <p:cNvPicPr>
            <a:picLocks noChangeAspect="1"/>
          </p:cNvPicPr>
          <p:nvPr/>
        </p:nvPicPr>
        <p:blipFill>
          <a:blip r:embed="rId3"/>
          <a:stretch>
            <a:fillRect/>
          </a:stretch>
        </p:blipFill>
        <p:spPr>
          <a:xfrm>
            <a:off x="924133" y="2008462"/>
            <a:ext cx="4217712" cy="2081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4602421"/>
      </p:ext>
    </p:extLst>
  </p:cSld>
  <p:clrMapOvr>
    <a:masterClrMapping/>
  </p:clrMapOvr>
  <mc:AlternateContent xmlns:mc="http://schemas.openxmlformats.org/markup-compatibility/2006">
    <mc:Choice xmlns:p14="http://schemas.microsoft.com/office/powerpoint/2010/main" Requires="p14">
      <p:transition spd="slow" p14:dur="2000" advTm="15991"/>
    </mc:Choice>
    <mc:Fallback>
      <p:transition spd="slow" advTm="1599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10;&#10;Descripción generada automáticamente">
            <a:extLst>
              <a:ext uri="{FF2B5EF4-FFF2-40B4-BE49-F238E27FC236}">
                <a16:creationId xmlns:a16="http://schemas.microsoft.com/office/drawing/2014/main" id="{33CC3894-86D8-44BB-AA12-314DBABC7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465" y="2306177"/>
            <a:ext cx="6842166" cy="1947771"/>
          </a:xfrm>
          <a:prstGeom prst="rect">
            <a:avLst/>
          </a:prstGeom>
        </p:spPr>
      </p:pic>
    </p:spTree>
    <p:custDataLst>
      <p:tags r:id="rId1"/>
    </p:custDataLst>
    <p:extLst>
      <p:ext uri="{BB962C8B-B14F-4D97-AF65-F5344CB8AC3E}">
        <p14:creationId xmlns:p14="http://schemas.microsoft.com/office/powerpoint/2010/main" val="380506966"/>
      </p:ext>
    </p:extLst>
  </p:cSld>
  <p:clrMapOvr>
    <a:masterClrMapping/>
  </p:clrMapOvr>
  <mc:AlternateContent xmlns:mc="http://schemas.openxmlformats.org/markup-compatibility/2006">
    <mc:Choice xmlns:p14="http://schemas.microsoft.com/office/powerpoint/2010/main" Requires="p14">
      <p:transition spd="slow" p14:dur="2000" advTm="8553"/>
    </mc:Choice>
    <mc:Fallback>
      <p:transition spd="slow" advTm="85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4|3.2"/>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224</TotalTime>
  <Words>522</Words>
  <Application>Microsoft Office PowerPoint</Application>
  <PresentationFormat>Panorámica</PresentationFormat>
  <Paragraphs>21</Paragraphs>
  <Slides>6</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Arial</vt:lpstr>
      <vt:lpstr>Century Gothic</vt:lpstr>
      <vt:lpstr>Wingdings 3</vt:lpstr>
      <vt:lpstr>Espiral</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ARTURO TOVAR PIMIENTA</dc:creator>
  <cp:lastModifiedBy>CARLOS ARTURO TOVAR PIMIENTA</cp:lastModifiedBy>
  <cp:revision>2</cp:revision>
  <dcterms:created xsi:type="dcterms:W3CDTF">2022-04-09T22:13:00Z</dcterms:created>
  <dcterms:modified xsi:type="dcterms:W3CDTF">2022-04-10T01:57:54Z</dcterms:modified>
</cp:coreProperties>
</file>